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2" r:id="rId4"/>
    <p:sldId id="258" r:id="rId5"/>
    <p:sldId id="259" r:id="rId6"/>
    <p:sldId id="261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BB9452-5508-4455-8F7C-3DC6282658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0E178-2EF1-454D-8D74-5EC6BE262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A93CC-0809-45FA-95C0-B77E2F1B40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FD414-8AE8-4D73-A563-8C93BF7E7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3346A-7C6C-4D3C-981C-FFDCDD5EF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0C2DC-6A22-41C8-8C22-64FBD48CA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CDB0-2E40-4375-88A4-7C1D02673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4A550-FBCA-466D-AB88-C3DCB53F0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FA2B6-E458-46FF-9587-5628C8E1F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E8E88-7616-4D3A-A0EE-7AAF18A687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546B8-C4F4-48CC-BA74-DDD314B62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B9FF7-F4C6-45E7-A5B3-C67AE27F7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5B8F51-8294-4175-9B13-2195EA091E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8229600" cy="2514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TO THE INTERNET AND WEB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3400" y="32004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4400" b="1" dirty="0" smtClean="0">
              <a:solidFill>
                <a:srgbClr val="C00000"/>
              </a:solidFill>
            </a:endParaRPr>
          </a:p>
          <a:p>
            <a:pPr algn="ctr"/>
            <a:endParaRPr lang="en-US" sz="4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Prof. Abdul </a:t>
            </a:r>
            <a:r>
              <a:rPr lang="en-US" sz="4400" b="1" dirty="0" err="1" smtClean="0">
                <a:solidFill>
                  <a:srgbClr val="00B050"/>
                </a:solidFill>
              </a:rPr>
              <a:t>Karim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B050"/>
                </a:solidFill>
              </a:rPr>
              <a:t>Assistant professor</a:t>
            </a:r>
          </a:p>
          <a:p>
            <a:pPr algn="ctr"/>
            <a:r>
              <a:rPr lang="en-US" sz="4400" b="1" dirty="0" err="1" smtClean="0">
                <a:solidFill>
                  <a:srgbClr val="00B050"/>
                </a:solidFill>
              </a:rPr>
              <a:t>Deptt</a:t>
            </a:r>
            <a:r>
              <a:rPr lang="en-US" sz="4400" b="1" dirty="0" smtClean="0">
                <a:solidFill>
                  <a:srgbClr val="00B050"/>
                </a:solidFill>
              </a:rPr>
              <a:t>. Of Computer Sciences</a:t>
            </a:r>
          </a:p>
          <a:p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DOMAIN NAME ADDRESSING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/>
          <a:lstStyle/>
          <a:p>
            <a:r>
              <a:rPr lang="en-US" sz="2400" dirty="0"/>
              <a:t>Domain names can include any number of parts separated by periods, however most domain names currently in use have only three or four parts.</a:t>
            </a:r>
          </a:p>
          <a:p>
            <a:r>
              <a:rPr lang="en-US" sz="2400" dirty="0"/>
              <a:t>Domain names follow hierarchical model that you can follow from top to bottom if you read the name from the right to the left.</a:t>
            </a:r>
          </a:p>
          <a:p>
            <a:r>
              <a:rPr lang="en-US" sz="2400" dirty="0"/>
              <a:t>For example, the domain name gsb.uchicago.edu is the computer connected to the Internet at the Graduate School of Business (</a:t>
            </a:r>
            <a:r>
              <a:rPr lang="en-US" sz="2400" dirty="0" err="1"/>
              <a:t>gsb</a:t>
            </a:r>
            <a:r>
              <a:rPr lang="en-US" sz="2400" dirty="0"/>
              <a:t>), which is an academic unit of the University of Chicago (</a:t>
            </a:r>
            <a:r>
              <a:rPr lang="en-US" sz="2400" dirty="0" err="1"/>
              <a:t>uchicago</a:t>
            </a:r>
            <a:r>
              <a:rPr lang="en-US" sz="2400" dirty="0"/>
              <a:t>), which is an educational institution (</a:t>
            </a:r>
            <a:r>
              <a:rPr lang="en-US" sz="2400" dirty="0" err="1"/>
              <a:t>edu</a:t>
            </a:r>
            <a:r>
              <a:rPr lang="en-US" sz="2400" dirty="0"/>
              <a:t>).</a:t>
            </a:r>
          </a:p>
          <a:p>
            <a:r>
              <a:rPr lang="en-US" sz="2400" dirty="0"/>
              <a:t>No other computer on the Internet has the same domain name.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UNIFORM RESOURCE LOCATORS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IP address and the domain name each identify a particular computer on the Internet.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However, they do not indicate where a Web page’s HTML document resides on that computer.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identify a Web pages exact location, Web browsers rely on Uniform Resource Locator (URL).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URL  is a four-part addressing scheme that tells the  Web browser: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What transfer protocol to use for transporting the file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The domain name of the computer on which the file resides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The pathname of the folder or directory on the computer on which the file resides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/>
              <a:t>The name of the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915400" cy="685800"/>
          </a:xfrm>
        </p:spPr>
        <p:txBody>
          <a:bodyPr/>
          <a:lstStyle/>
          <a:p>
            <a:r>
              <a:rPr lang="en-US" sz="4000" dirty="0">
                <a:solidFill>
                  <a:srgbClr val="FF0000"/>
                </a:solidFill>
              </a:rPr>
              <a:t>Structure of a Uniform Resource Locators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98525" y="2860675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http://www.chicagosymphony.org/civicconcerts/index.htm</a:t>
            </a:r>
          </a:p>
        </p:txBody>
      </p:sp>
      <p:sp>
        <p:nvSpPr>
          <p:cNvPr id="19463" name="AutoShape 7"/>
          <p:cNvSpPr>
            <a:spLocks/>
          </p:cNvSpPr>
          <p:nvPr/>
        </p:nvSpPr>
        <p:spPr bwMode="auto">
          <a:xfrm rot="5141578">
            <a:off x="1102518" y="2555082"/>
            <a:ext cx="233363" cy="609600"/>
          </a:xfrm>
          <a:prstGeom prst="leftBrace">
            <a:avLst>
              <a:gd name="adj1" fmla="val 217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98525" y="2251075"/>
            <a:ext cx="119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protocol</a:t>
            </a:r>
          </a:p>
        </p:txBody>
      </p:sp>
      <p:sp>
        <p:nvSpPr>
          <p:cNvPr id="19465" name="AutoShape 9"/>
          <p:cNvSpPr>
            <a:spLocks/>
          </p:cNvSpPr>
          <p:nvPr/>
        </p:nvSpPr>
        <p:spPr bwMode="auto">
          <a:xfrm rot="-5519420">
            <a:off x="3048000" y="1905000"/>
            <a:ext cx="533400" cy="3124200"/>
          </a:xfrm>
          <a:prstGeom prst="leftBrace">
            <a:avLst>
              <a:gd name="adj1" fmla="val 488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46325" y="3622675"/>
            <a:ext cx="190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Domain name</a:t>
            </a:r>
          </a:p>
        </p:txBody>
      </p:sp>
      <p:sp>
        <p:nvSpPr>
          <p:cNvPr id="19467" name="AutoShape 11"/>
          <p:cNvSpPr>
            <a:spLocks/>
          </p:cNvSpPr>
          <p:nvPr/>
        </p:nvSpPr>
        <p:spPr bwMode="auto">
          <a:xfrm rot="5392413">
            <a:off x="5867400" y="2057400"/>
            <a:ext cx="304800" cy="13716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546725" y="2098675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pathname</a:t>
            </a:r>
          </a:p>
        </p:txBody>
      </p:sp>
      <p:sp>
        <p:nvSpPr>
          <p:cNvPr id="19469" name="AutoShape 13"/>
          <p:cNvSpPr>
            <a:spLocks/>
          </p:cNvSpPr>
          <p:nvPr/>
        </p:nvSpPr>
        <p:spPr bwMode="auto">
          <a:xfrm rot="5119958">
            <a:off x="7315200" y="2971800"/>
            <a:ext cx="381000" cy="990600"/>
          </a:xfrm>
          <a:prstGeom prst="rightBrace">
            <a:avLst>
              <a:gd name="adj1" fmla="val 2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146925" y="3546475"/>
            <a:ext cx="124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filename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46125" y="5603875"/>
            <a:ext cx="458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http =&gt; Hypertext Transfer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HTTP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transfer protocol is the set of rules that the computers use to move files from one computer to another on the Internet.</a:t>
            </a:r>
          </a:p>
          <a:p>
            <a:r>
              <a:rPr lang="en-US" sz="2800" dirty="0"/>
              <a:t>The most common transfer protocol used on the Internet is the Hypertext Transfer Protocol (HTTP).</a:t>
            </a:r>
          </a:p>
          <a:p>
            <a:r>
              <a:rPr lang="en-US" sz="2800" dirty="0"/>
              <a:t>Two other protocols that you can use on the Internet are the File Transfer Protocol (FTP) and the Telnet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657600"/>
          </a:xfrm>
        </p:spPr>
        <p:txBody>
          <a:bodyPr/>
          <a:lstStyle/>
          <a:p>
            <a:r>
              <a:rPr lang="en-US" dirty="0" smtClean="0"/>
              <a:t>THANKS….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INTERNET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267200"/>
          </a:xfrm>
        </p:spPr>
        <p:txBody>
          <a:bodyPr/>
          <a:lstStyle/>
          <a:p>
            <a:r>
              <a:rPr lang="en-US" sz="2800" dirty="0"/>
              <a:t>It is the largest network in the world that connects hundreds of thousands of individual networks all over the world.</a:t>
            </a:r>
          </a:p>
          <a:p>
            <a:r>
              <a:rPr lang="en-US" sz="2800" dirty="0"/>
              <a:t>The popular term for the Internet is the “information highway”.</a:t>
            </a:r>
          </a:p>
          <a:p>
            <a:r>
              <a:rPr lang="en-US" sz="2800" dirty="0"/>
              <a:t>Rather than moving through geographical space, it moves your ideas and information through cyberspace – the space of electronic movement of ideas and information.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248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INTERNET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No one owns it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It has no formal management organization.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As it was originally developed by the Department of defense, this lack of centralization made it less vulnerable to wartime or terrorist attacks.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To access the Internet, an existing network need to pay a small registration fee and agree to certain standards based on the TCP/IP (Transmission Control Protocol/Internet Protocol) 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USES OF THE INTERNET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Send e-mail messages.</a:t>
            </a:r>
          </a:p>
          <a:p>
            <a:r>
              <a:rPr lang="en-US" dirty="0"/>
              <a:t>Send (upload) or receive (down load) files between computers.</a:t>
            </a:r>
          </a:p>
          <a:p>
            <a:r>
              <a:rPr lang="en-US" dirty="0"/>
              <a:t>Participate in discussion groups, such as mailing lists and newsgroups.</a:t>
            </a:r>
          </a:p>
          <a:p>
            <a:r>
              <a:rPr lang="en-US" dirty="0"/>
              <a:t>Surfing the web.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WEB?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5181600"/>
          </a:xfrm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b="1" dirty="0"/>
              <a:t>Web (World Wide Web)</a:t>
            </a:r>
            <a:r>
              <a:rPr lang="en-US" sz="2800" dirty="0"/>
              <a:t> consists of information organized into Web pages containing text and graphic images.</a:t>
            </a:r>
          </a:p>
          <a:p>
            <a:r>
              <a:rPr lang="en-US" sz="2800" dirty="0"/>
              <a:t>It contains hypertext links, or highlighted keywords and images that lead to related information.</a:t>
            </a:r>
          </a:p>
          <a:p>
            <a:r>
              <a:rPr lang="en-US" sz="2800" dirty="0"/>
              <a:t>A collection of linked Web pages that has a common theme or focus is called a </a:t>
            </a:r>
            <a:r>
              <a:rPr lang="en-US" sz="2800" b="1" dirty="0"/>
              <a:t>Web site</a:t>
            </a:r>
            <a:r>
              <a:rPr lang="en-US" sz="2800" dirty="0"/>
              <a:t>.</a:t>
            </a:r>
          </a:p>
          <a:p>
            <a:r>
              <a:rPr lang="en-US" sz="2800" dirty="0"/>
              <a:t>The main page that all of the pages on a particular Web site are organized around and link back to is called the site’s </a:t>
            </a:r>
            <a:r>
              <a:rPr lang="en-US" sz="2800" b="1" dirty="0"/>
              <a:t>home page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INTERNET SERVICE PROVIDER (ISP)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dirty="0"/>
              <a:t>A  commercial organization with permanent connection to the Internet that sells temporary connections to subscribers.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Prodigy, America Online, Microsoft network, AT&amp;T Networks.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ADDRESSES ON THE WEB:IP ADDRESSING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r>
              <a:rPr lang="en-US" dirty="0"/>
              <a:t>Each computer on the internet does have a unique identification number, called an IP (Internet Protocol) address.</a:t>
            </a:r>
          </a:p>
          <a:p>
            <a:r>
              <a:rPr lang="en-US" dirty="0"/>
              <a:t>The IP addressing system currently in use on the Internet uses a four-part number.</a:t>
            </a:r>
          </a:p>
          <a:p>
            <a:r>
              <a:rPr lang="en-US" dirty="0"/>
              <a:t>Each part of the address is a number ranging from 0 to 255, and each part is separated from the previous part by period,</a:t>
            </a:r>
          </a:p>
          <a:p>
            <a:r>
              <a:rPr lang="en-US" dirty="0"/>
              <a:t>For example, 106.29.242.17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IP ADDRESSING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combination of the four IP address parts provides 4.2 billion possible addresses (256 x 256 x 256 x 256).</a:t>
            </a:r>
          </a:p>
          <a:p>
            <a:pPr>
              <a:lnSpc>
                <a:spcPct val="90000"/>
              </a:lnSpc>
            </a:pPr>
            <a:r>
              <a:rPr lang="en-US" dirty="0"/>
              <a:t>This number seemed adequate until 1998.</a:t>
            </a:r>
          </a:p>
          <a:p>
            <a:pPr>
              <a:lnSpc>
                <a:spcPct val="90000"/>
              </a:lnSpc>
            </a:pPr>
            <a:r>
              <a:rPr lang="en-US" dirty="0"/>
              <a:t>Members of various Internet task forces are working to develop an alternate addressing system that will accommodate the projected growth.</a:t>
            </a:r>
          </a:p>
          <a:p>
            <a:pPr>
              <a:lnSpc>
                <a:spcPct val="90000"/>
              </a:lnSpc>
            </a:pPr>
            <a:r>
              <a:rPr lang="en-US" dirty="0"/>
              <a:t>However, all of their working solutions require extensive hardware and software changes throughout the Internet.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DOMAIN NAME ADDRESSING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Most web browsers do not use the IP address t locate Web sites and individual pages.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They use domain name addressing.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</a:t>
            </a:r>
            <a:r>
              <a:rPr lang="en-US" sz="2800" b="1" dirty="0"/>
              <a:t>domain name</a:t>
            </a:r>
            <a:r>
              <a:rPr lang="en-US" sz="2800" dirty="0"/>
              <a:t> is a unique name associated with a specific IP address by a program that runs on an Internet host computer.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This program, which coordinates the IP addresses and domain names for all computers attached to it, is called </a:t>
            </a:r>
            <a:r>
              <a:rPr lang="en-US" sz="2800" b="1" dirty="0"/>
              <a:t>DNS (Domain Name System ) software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host computer that runs this software is called a </a:t>
            </a:r>
            <a:r>
              <a:rPr lang="en-US" sz="2800" b="1" dirty="0"/>
              <a:t>domain name server.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839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INTRODUCTION TO THE INTERNET AND WEB </vt:lpstr>
      <vt:lpstr>INTERNET</vt:lpstr>
      <vt:lpstr>   INTERNET</vt:lpstr>
      <vt:lpstr>THE USES OF THE INTERNET</vt:lpstr>
      <vt:lpstr>WHAT IS WEB?</vt:lpstr>
      <vt:lpstr>INTERNET SERVICE PROVIDER (ISP)</vt:lpstr>
      <vt:lpstr>ADDRESSES ON THE WEB:IP ADDRESSING</vt:lpstr>
      <vt:lpstr>IP ADDRESSING</vt:lpstr>
      <vt:lpstr>DOMAIN NAME ADDRESSING</vt:lpstr>
      <vt:lpstr>DOMAIN NAME ADDRESSING</vt:lpstr>
      <vt:lpstr>UNIFORM RESOURCE LOCATORS</vt:lpstr>
      <vt:lpstr>Structure of a Uniform Resource Locators</vt:lpstr>
      <vt:lpstr>HTTP</vt:lpstr>
      <vt:lpstr>THANKS….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Internet and Web</dc:title>
  <dc:creator>SMalsarkar</dc:creator>
  <cp:lastModifiedBy>Amjed Khan Bhatti</cp:lastModifiedBy>
  <cp:revision>42</cp:revision>
  <dcterms:created xsi:type="dcterms:W3CDTF">2002-02-01T16:08:25Z</dcterms:created>
  <dcterms:modified xsi:type="dcterms:W3CDTF">2019-05-14T06:02:48Z</dcterms:modified>
</cp:coreProperties>
</file>